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8" r:id="rId2"/>
  </p:sldIdLst>
  <p:sldSz cx="7772400" cy="10058400"/>
  <p:notesSz cx="6858000" cy="9144000"/>
  <p:defaultTextStyle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378" y="-29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41500-B12C-4000-84EC-BC005A6552DC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B612D-156D-4960-9F2C-DF252B66D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191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2B612D-156D-4960-9F2C-DF252B66DF1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53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 Placeholder 46"/>
          <p:cNvSpPr>
            <a:spLocks noGrp="1"/>
          </p:cNvSpPr>
          <p:nvPr>
            <p:ph type="body" idx="10"/>
          </p:nvPr>
        </p:nvSpPr>
        <p:spPr>
          <a:xfrm>
            <a:off x="452755" y="567055"/>
            <a:ext cx="6870700" cy="1605915"/>
          </a:xfrm>
          <a:prstGeom prst="rect">
            <a:avLst/>
          </a:prstGeom>
          <a:solidFill>
            <a:srgbClr val="52565A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48" name="Text Placeholder 47"/>
          <p:cNvSpPr>
            <a:spLocks noGrp="1"/>
          </p:cNvSpPr>
          <p:nvPr>
            <p:ph type="body" idx="10"/>
          </p:nvPr>
        </p:nvSpPr>
        <p:spPr>
          <a:xfrm>
            <a:off x="457200" y="457200"/>
            <a:ext cx="6861175" cy="109855"/>
          </a:xfrm>
          <a:prstGeom prst="rect">
            <a:avLst/>
          </a:prstGeom>
          <a:solidFill>
            <a:srgbClr val="B5ACA4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51" name="Text Placeholder 50"/>
          <p:cNvSpPr>
            <a:spLocks noGrp="1"/>
          </p:cNvSpPr>
          <p:nvPr>
            <p:ph type="body" idx="10"/>
          </p:nvPr>
        </p:nvSpPr>
        <p:spPr>
          <a:xfrm>
            <a:off x="452755" y="1647190"/>
            <a:ext cx="6870700" cy="8978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320040" marR="0" indent="0" algn="l">
              <a:lnSpc>
                <a:spcPts val="2600"/>
              </a:lnSpc>
              <a:spcAft>
                <a:spcPts val="4380"/>
              </a:spcAft>
            </a:pPr>
            <a:r>
              <a:rPr lang="en-US" sz="2250" b="1" spc="35">
                <a:solidFill>
                  <a:srgbClr val="FFFFFF"/>
                </a:solidFill>
                <a:latin typeface="Arial Narrow" panose="02020603050405020304" pitchFamily="2"/>
              </a:rPr>
              <a:t>How to Read Your MagMutual Invoice </a:t>
            </a:r>
          </a:p>
        </p:txBody>
      </p:sp>
      <p:sp>
        <p:nvSpPr>
          <p:cNvPr id="52" name="Text Placeholder 51"/>
          <p:cNvSpPr>
            <a:spLocks noGrp="1"/>
          </p:cNvSpPr>
          <p:nvPr>
            <p:ph type="body" idx="10"/>
          </p:nvPr>
        </p:nvSpPr>
        <p:spPr>
          <a:xfrm>
            <a:off x="762000" y="2545080"/>
            <a:ext cx="2319655" cy="102997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137160" marR="0" indent="0" algn="l">
              <a:lnSpc>
                <a:spcPts val="1100"/>
              </a:lnSpc>
              <a:spcAft>
                <a:spcPts val="0"/>
              </a:spcAft>
            </a:pPr>
            <a:r>
              <a:rPr lang="en-US" sz="950" spc="20">
                <a:solidFill>
                  <a:srgbClr val="000000"/>
                </a:solidFill>
                <a:latin typeface="Arial Narrow" panose="02020603050405020304" pitchFamily="2"/>
              </a:rPr>
              <a:t>13. </a:t>
            </a:r>
            <a:r>
              <a:rPr lang="en-US" sz="950" b="1" spc="20">
                <a:solidFill>
                  <a:srgbClr val="000000"/>
                </a:solidFill>
                <a:latin typeface="Arial Narrow" panose="02020603050405020304" pitchFamily="2"/>
              </a:rPr>
              <a:t>Policy and Account Transactions </a:t>
            </a:r>
            <a:r>
              <a:rPr lang="en-US" sz="950" spc="20">
                <a:solidFill>
                  <a:srgbClr val="000000"/>
                </a:solidFill>
                <a:latin typeface="Arial Narrow" panose="02020603050405020304" pitchFamily="2"/>
              </a:rPr>
              <a:t>list all transactions during the period that affect the total amount due. Transactions could include: renewals; cancellation, addition or reinstatement of physicians; and dividends. Transactions are listed for each policy, if you have more than one. </a:t>
            </a:r>
          </a:p>
        </p:txBody>
      </p:sp>
      <p:sp>
        <p:nvSpPr>
          <p:cNvPr id="59" name="Text Placeholder 58"/>
          <p:cNvSpPr>
            <a:spLocks noGrp="1"/>
          </p:cNvSpPr>
          <p:nvPr>
            <p:ph type="body" idx="10"/>
          </p:nvPr>
        </p:nvSpPr>
        <p:spPr>
          <a:xfrm>
            <a:off x="595630" y="9606280"/>
            <a:ext cx="6870700" cy="1473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270" rIns="0" bIns="0" anchor="t"/>
          <a:lstStyle/>
          <a:p>
            <a:pPr marL="0" marR="114300" indent="0" algn="r">
              <a:lnSpc>
                <a:spcPts val="1000"/>
              </a:lnSpc>
              <a:spcAft>
                <a:spcPts val="70"/>
              </a:spcAft>
            </a:pPr>
            <a:r>
              <a:rPr lang="en-US" sz="800" u="sng" spc="55">
                <a:solidFill>
                  <a:srgbClr val="0000FF"/>
                </a:solidFill>
                <a:latin typeface="Tahoma" panose="02020603050405020304" pitchFamily="2"/>
              </a:rPr>
              <a:t>magmutual.com</a:t>
            </a:r>
            <a:r>
              <a:rPr lang="en-US" sz="800" spc="55">
                <a:solidFill>
                  <a:srgbClr val="242729"/>
                </a:solidFill>
                <a:latin typeface="Tahoma" panose="02020603050405020304" pitchFamily="2"/>
              </a:rPr>
              <a:t> | 800-282-4882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gmutual.com/login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FB6F278A-1361-F11B-81A9-7ED45B1B87C5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0" y="-144689"/>
            <a:ext cx="7772400" cy="136388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 dirty="0"/>
              <a:t> </a:t>
            </a: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1715121C-5349-202F-8B65-9FF0AE5DE7A2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215896" y="680565"/>
            <a:ext cx="7465063" cy="53863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905" rIns="0" bIns="0" anchor="t"/>
          <a:lstStyle/>
          <a:p>
            <a:pPr marL="320040" marR="0" indent="0" algn="l"/>
            <a:r>
              <a:rPr lang="en-US" sz="2300" b="1" spc="60" dirty="0">
                <a:solidFill>
                  <a:srgbClr val="FFFFFF"/>
                </a:solidFill>
                <a:latin typeface="Franklin Gothic Book" panose="020B0503020102020204" pitchFamily="34" charset="0"/>
              </a:rPr>
              <a:t>Accessing the Cyber Center in </a:t>
            </a:r>
            <a:r>
              <a:rPr lang="en-US" sz="2300" b="1" spc="60" dirty="0" err="1">
                <a:solidFill>
                  <a:srgbClr val="FFFFFF"/>
                </a:solidFill>
                <a:latin typeface="Franklin Gothic Book" panose="020B0503020102020204" pitchFamily="34" charset="0"/>
              </a:rPr>
              <a:t>MyMagMutual</a:t>
            </a:r>
            <a:r>
              <a:rPr lang="en-US" sz="2300" b="1" spc="60" dirty="0">
                <a:solidFill>
                  <a:srgbClr val="FFFFFF"/>
                </a:solidFill>
                <a:latin typeface="Franklin Gothic Book" panose="020B0503020102020204" pitchFamily="34" charset="0"/>
              </a:rPr>
              <a:t> Portal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9A898513-6704-AEA6-0434-CA17068B836A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71848" y="1635193"/>
            <a:ext cx="7002619" cy="767579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200" b="1" dirty="0">
                <a:effectLst/>
                <a:latin typeface="Franklin Gothic Book" panose="020B05030201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Register</a:t>
            </a:r>
            <a:r>
              <a:rPr lang="en-US" sz="1200" dirty="0">
                <a:effectLst/>
                <a:latin typeface="Franklin Gothic Book" panose="020B05030201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If you haven’t registered yet, create an account on the MyMagMutual portal by visiting </a:t>
            </a:r>
            <a:r>
              <a:rPr lang="en-US" sz="1200" u="sng" dirty="0">
                <a:solidFill>
                  <a:srgbClr val="0563C1"/>
                </a:solidFill>
                <a:effectLst/>
                <a:latin typeface="Franklin Gothic Book" panose="020B05030201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http://www.magmutual.com/login</a:t>
            </a:r>
            <a:r>
              <a:rPr lang="en-US" sz="1200" dirty="0">
                <a:effectLst/>
                <a:latin typeface="Franklin Gothic Book" panose="020B05030201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Franklin Gothic Book" panose="020B05030201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</a:t>
            </a:r>
            <a:r>
              <a:rPr lang="en-US" sz="1200" dirty="0">
                <a:effectLst/>
                <a:latin typeface="Franklin Gothic Book" panose="020B05030201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nd clicking the </a:t>
            </a:r>
            <a:r>
              <a:rPr lang="en-US" sz="1200" i="1" dirty="0">
                <a:effectLst/>
                <a:latin typeface="Franklin Gothic Book" panose="020B05030201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Register</a:t>
            </a:r>
            <a:r>
              <a:rPr lang="en-US" sz="1200" dirty="0">
                <a:effectLst/>
                <a:latin typeface="Franklin Gothic Book" panose="020B05030201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link.</a:t>
            </a: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200" b="1" dirty="0">
                <a:effectLst/>
                <a:latin typeface="Franklin Gothic Book" panose="020B05030201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Log In</a:t>
            </a:r>
            <a:r>
              <a:rPr lang="en-US" sz="1200" dirty="0">
                <a:effectLst/>
                <a:latin typeface="Franklin Gothic Book" panose="020B05030201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Use your registered credentials to log into the MyMagMutual portal.</a:t>
            </a: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1200" dirty="0">
              <a:effectLst/>
              <a:latin typeface="Franklin Gothic Book" panose="020B05030201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1100" dirty="0">
              <a:effectLst/>
              <a:latin typeface="Franklin Gothic Book" panose="020B05030201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1100" dirty="0">
              <a:latin typeface="Franklin Gothic Book" panose="020B05030201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1100" dirty="0">
              <a:effectLst/>
              <a:latin typeface="Franklin Gothic Book" panose="020B05030201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1100" dirty="0">
              <a:latin typeface="Franklin Gothic Book" panose="020B05030201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1100" dirty="0">
              <a:effectLst/>
              <a:latin typeface="Franklin Gothic Book" panose="020B05030201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1100" dirty="0">
              <a:latin typeface="Franklin Gothic Book" panose="020B05030201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1100" dirty="0">
              <a:effectLst/>
              <a:latin typeface="Franklin Gothic Book" panose="020B05030201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1100" dirty="0">
              <a:latin typeface="Franklin Gothic Book" panose="020B05030201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1100" dirty="0">
              <a:effectLst/>
              <a:latin typeface="Franklin Gothic Book" panose="020B05030201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1100" dirty="0">
              <a:latin typeface="Franklin Gothic Book" panose="020B05030201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endParaRPr lang="en-US" sz="1100" dirty="0">
              <a:effectLst/>
              <a:latin typeface="Franklin Gothic Book" panose="020B05030201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endParaRPr lang="en-US" sz="1100" dirty="0">
              <a:latin typeface="Franklin Gothic Book" panose="020B05030201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endParaRPr lang="en-US" sz="1100" dirty="0">
              <a:effectLst/>
              <a:latin typeface="Franklin Gothic Book" panose="020B05030201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71450" marR="0" lvl="8" indent="-1714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200" dirty="0">
                <a:latin typeface="Franklin Gothic Book" panose="020B0503020102020204" pitchFamily="34" charset="0"/>
                <a:cs typeface="Times New Roman" panose="02020603050405020304" pitchFamily="18" charset="0"/>
              </a:rPr>
              <a:t>Please contact technical support if you are having issues.</a:t>
            </a:r>
          </a:p>
        </p:txBody>
      </p:sp>
      <p:pic>
        <p:nvPicPr>
          <p:cNvPr id="9" name="Picture 8" descr="A white letters on a black background&#10;&#10;Description automatically generated">
            <a:extLst>
              <a:ext uri="{FF2B5EF4-FFF2-40B4-BE49-F238E27FC236}">
                <a16:creationId xmlns:a16="http://schemas.microsoft.com/office/drawing/2014/main" id="{A8BE36D8-196C-BDE3-5AB6-890CF4CA6E3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887" y="94929"/>
            <a:ext cx="2486008" cy="392751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75154BB-6211-1014-C12C-4F1C851FDF7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75839" y="9544313"/>
            <a:ext cx="2010056" cy="41915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7AACB5C-634C-6BAA-301C-F74E8932586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54610" y="2754116"/>
            <a:ext cx="2528199" cy="146193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24C72BB-632A-BA2A-C65A-68033383414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54610" y="4249227"/>
            <a:ext cx="2538768" cy="161558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DEA303A7-2D07-94EA-FD59-4D32D50F185C}"/>
              </a:ext>
            </a:extLst>
          </p:cNvPr>
          <p:cNvSpPr txBox="1"/>
          <p:nvPr/>
        </p:nvSpPr>
        <p:spPr>
          <a:xfrm>
            <a:off x="278135" y="3426946"/>
            <a:ext cx="3618101" cy="1571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200" b="1" dirty="0">
                <a:effectLst/>
                <a:latin typeface="Franklin Gothic Book" panose="020B05030201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Access the Cyber Center</a:t>
            </a:r>
            <a:r>
              <a:rPr lang="en-US" sz="1200" dirty="0">
                <a:effectLst/>
                <a:latin typeface="Franklin Gothic Book" panose="020B05030201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</a:p>
          <a:p>
            <a:pPr marL="228600" marR="0" lvl="0" indent="-2286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200" dirty="0">
                <a:effectLst/>
                <a:latin typeface="Franklin Gothic Book" panose="020B05030201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From the top navigation menu click </a:t>
            </a:r>
            <a:r>
              <a:rPr lang="en-US" sz="1200" i="1" dirty="0">
                <a:effectLst/>
                <a:latin typeface="Franklin Gothic Book" panose="020B05030201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Advising</a:t>
            </a:r>
            <a:r>
              <a:rPr lang="en-US" sz="1200" i="1" dirty="0">
                <a:latin typeface="Franklin Gothic Book" panose="020B05030201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effectLst/>
                <a:latin typeface="Franklin Gothic Book" panose="020B05030201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select </a:t>
            </a:r>
            <a:r>
              <a:rPr lang="en-US" sz="1200" i="1" dirty="0">
                <a:effectLst/>
                <a:latin typeface="Franklin Gothic Book" panose="020B05030201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Cyber Center</a:t>
            </a:r>
            <a:r>
              <a:rPr lang="en-US" sz="1200" dirty="0">
                <a:effectLst/>
                <a:latin typeface="Franklin Gothic Book" panose="020B05030201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link to go directly to the page</a:t>
            </a:r>
          </a:p>
          <a:p>
            <a:pPr lvl="8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sz="1200" dirty="0">
                <a:effectLst/>
                <a:latin typeface="Franklin Gothic Book" panose="020B05030201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or</a:t>
            </a:r>
          </a:p>
          <a:p>
            <a:pPr marL="228600" marR="0" lvl="0" indent="-2286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200" dirty="0">
                <a:effectLst/>
                <a:latin typeface="Franklin Gothic Book" panose="020B05030201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From the </a:t>
            </a:r>
            <a:r>
              <a:rPr lang="en-US" sz="1200" i="1" dirty="0">
                <a:effectLst/>
                <a:latin typeface="Franklin Gothic Book" panose="020B05030201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Advice Hub</a:t>
            </a:r>
            <a:r>
              <a:rPr lang="en-US" sz="1200" dirty="0">
                <a:effectLst/>
                <a:latin typeface="Franklin Gothic Book" panose="020B05030201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page click </a:t>
            </a:r>
            <a:r>
              <a:rPr lang="en-US" sz="1200" i="1" dirty="0">
                <a:effectLst/>
                <a:latin typeface="Franklin Gothic Book" panose="020B05030201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Cyber Center</a:t>
            </a:r>
            <a:r>
              <a:rPr lang="en-US" sz="1200" dirty="0">
                <a:effectLst/>
                <a:latin typeface="Franklin Gothic Book" panose="020B05030201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box link 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4FC345E-CB44-76AA-637E-54ADB28DAF30}"/>
              </a:ext>
            </a:extLst>
          </p:cNvPr>
          <p:cNvSpPr/>
          <p:nvPr/>
        </p:nvSpPr>
        <p:spPr>
          <a:xfrm>
            <a:off x="4697256" y="3627373"/>
            <a:ext cx="246888" cy="20116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1</a:t>
            </a:r>
            <a:endParaRPr lang="en-US" sz="1800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B7B45231-B7ED-69F0-8154-3D3A93D9AA11}"/>
              </a:ext>
            </a:extLst>
          </p:cNvPr>
          <p:cNvSpPr/>
          <p:nvPr/>
        </p:nvSpPr>
        <p:spPr>
          <a:xfrm>
            <a:off x="5890260" y="4983843"/>
            <a:ext cx="246888" cy="20116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2</a:t>
            </a:r>
            <a:endParaRPr lang="en-US" sz="1800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BF495D9-62D8-4129-0AF8-6D0A8C275DC0}"/>
              </a:ext>
            </a:extLst>
          </p:cNvPr>
          <p:cNvCxnSpPr>
            <a:cxnSpLocks/>
          </p:cNvCxnSpPr>
          <p:nvPr/>
        </p:nvCxnSpPr>
        <p:spPr>
          <a:xfrm>
            <a:off x="4999887" y="3775411"/>
            <a:ext cx="837033" cy="276961"/>
          </a:xfrm>
          <a:prstGeom prst="straightConnector1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8288595"/>
      </p:ext>
    </p:extLst>
  </p:cSld>
  <p:clrMapOvr>
    <a:masterClrMapping/>
  </p:clrMapOvr>
</p:sld>
</file>

<file path=ppt/theme/theme1.xml><?xml version="1.0" encoding="utf-8"?>
<a:theme xmlns:a="http://schemas.openxmlformats.org/drawingml/2006/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Arial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bg1">
            <a:alpha val="0"/>
          </a:schemeClr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  <a:scene3d>
            <a:camera prst="orthographicFront"/>
            <a:lightRig rig="threePt" dir="t"/>
          </a:scene3d>
        </a:effectStyle>
      </a:effectStyleLst>
      <a:bgFillStyleLst>
        <a:solidFill>
          <a:schemeClr val="bg1">
            <a:alpha val="0"/>
          </a:schemeClr>
        </a:solidFill>
        <a:gradFill/>
        <a:gradFill/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101</Words>
  <Application>Microsoft Office PowerPoint</Application>
  <PresentationFormat>Custom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Arial Narrow</vt:lpstr>
      <vt:lpstr>Franklin Gothic Book</vt:lpstr>
      <vt:lpstr>Tahoma</vt:lpstr>
      <vt:lpstr/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Tonya Ponder</dc:creator>
  <cp:lastModifiedBy>Nenad Samardzic</cp:lastModifiedBy>
  <cp:revision>11</cp:revision>
  <dcterms:modified xsi:type="dcterms:W3CDTF">2024-11-06T17:28:13Z</dcterms:modified>
</cp:coreProperties>
</file>